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Corbel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orbel-bold.fntdata"/><Relationship Id="rId16" Type="http://schemas.openxmlformats.org/officeDocument/2006/relationships/font" Target="fonts/Corbel-regular.fntdata"/><Relationship Id="rId5" Type="http://schemas.openxmlformats.org/officeDocument/2006/relationships/slide" Target="slides/slide1.xml"/><Relationship Id="rId19" Type="http://schemas.openxmlformats.org/officeDocument/2006/relationships/font" Target="fonts/Corbel-boldItalic.fntdata"/><Relationship Id="rId6" Type="http://schemas.openxmlformats.org/officeDocument/2006/relationships/slide" Target="slides/slide2.xml"/><Relationship Id="rId18" Type="http://schemas.openxmlformats.org/officeDocument/2006/relationships/font" Target="fonts/Corbel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 de imagen en tiempo</a:t>
            </a: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Diapositiva de títul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5900"/>
              <a:buFont typeface="Corbel"/>
              <a:buNone/>
              <a:defRPr b="0" i="0" sz="5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D7F0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ítulo y texto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ítulo vertical y texto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ítulo y objeto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Encabezado de secció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595959"/>
              </a:buClr>
              <a:buSzPts val="5900"/>
              <a:buFont typeface="Corbel"/>
              <a:buNone/>
              <a:defRPr b="0" i="0" sz="5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os objeto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ció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4" type="body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Solo el títul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blank">
  <p:cSld name="En blanc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ido con título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200"/>
              <a:buFont typeface="Corbel"/>
              <a:buNone/>
              <a:defRPr b="0" i="0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n con título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200"/>
              <a:buFont typeface="Corbel"/>
              <a:buNone/>
              <a:defRPr b="0" i="0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1" name="Shape 71"/>
          <p:cNvSpPr/>
          <p:nvPr>
            <p:ph idx="2" type="pic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2" name="Shape 12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6.jpg"/><Relationship Id="rId6" Type="http://schemas.openxmlformats.org/officeDocument/2006/relationships/image" Target="../media/image4.jpg"/><Relationship Id="rId7" Type="http://schemas.openxmlformats.org/officeDocument/2006/relationships/image" Target="../media/image8.png"/><Relationship Id="rId8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37185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5310"/>
              <a:buFont typeface="Corbel"/>
              <a:buNone/>
            </a:pPr>
            <a:r>
              <a:rPr b="0" i="0" lang="es-ES" sz="531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Rescate de inmigrantes en embarcaciones  a la deriva en el Mediterráneo</a:t>
            </a:r>
          </a:p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397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200"/>
              <a:buFont typeface="Noto Sans Symbols"/>
              <a:buNone/>
            </a:pPr>
            <a:r>
              <a:rPr b="0" i="0" lang="es-ES" sz="2200" u="none" cap="none" strike="noStrike">
                <a:solidFill>
                  <a:srgbClr val="D7F0F6"/>
                </a:solidFill>
                <a:latin typeface="Corbel"/>
                <a:ea typeface="Corbel"/>
                <a:cs typeface="Corbel"/>
                <a:sym typeface="Corbel"/>
              </a:rPr>
              <a:t>Net disruptors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Integración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869275" y="864100"/>
            <a:ext cx="7315200" cy="26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Viendo informes de integración indican que uno de los grandes retos es el empleo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Una propuesta puede ser invertir en cursos de formación profesional y promover que los refugiados adquieran formación superior.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601" y="3305675"/>
            <a:ext cx="42862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ctrTitle"/>
          </p:nvPr>
        </p:nvSpPr>
        <p:spPr>
          <a:xfrm>
            <a:off x="758125" y="3301048"/>
            <a:ext cx="7315200" cy="652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/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Detección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869267" y="864108"/>
            <a:ext cx="7808927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Automatizada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 mediante visón para computadores y </a:t>
            </a: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radar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</a:p>
          <a:p>
            <a:pPr indent="-182880" lvl="0" marL="182880" marR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Obtención de imágenes mediante drones:</a:t>
            </a:r>
          </a:p>
          <a:p>
            <a:pPr indent="-182880" lvl="1" marL="685800" marR="0" rtl="0" algn="just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1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Patrulleros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Aviones de gran autonomía con base a tierra.</a:t>
            </a:r>
          </a:p>
          <a:p>
            <a:pPr indent="-18288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1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Analizadores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Multicópteros de vuelo a punto fijo en las embarcaciones.</a:t>
            </a:r>
          </a:p>
          <a:p>
            <a:pPr indent="-182880" lvl="0" marL="182880" marR="0" rtl="0" algn="just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Comunicación redundante por </a:t>
            </a: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satélite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GSM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 y </a:t>
            </a: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radio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</a:p>
          <a:p>
            <a:pPr indent="-182880" lvl="0" marL="182880" marR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82880" lvl="1" marL="685800" marR="0" rtl="0" algn="just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ttp://www.todrone.com/wp-content/uploads/2017/03/drone-dji-mavic.jpg"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2596" y="4302619"/>
            <a:ext cx="2226731" cy="1224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02" name="Shape 102"/>
          <p:cNvPicPr preferRelativeResize="0"/>
          <p:nvPr/>
        </p:nvPicPr>
        <p:blipFill rotWithShape="1">
          <a:blip r:embed="rId4">
            <a:alphaModFix/>
          </a:blip>
          <a:srcRect b="14547" l="0" r="0" t="21860"/>
          <a:stretch/>
        </p:blipFill>
        <p:spPr>
          <a:xfrm>
            <a:off x="3797290" y="4302619"/>
            <a:ext cx="3976440" cy="142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adar boat" id="103" name="Shape 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8526" y="199391"/>
            <a:ext cx="1848891" cy="184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Detección. Estrategia.</a:t>
            </a:r>
          </a:p>
        </p:txBody>
      </p:sp>
      <p:pic>
        <p:nvPicPr>
          <p:cNvPr descr="Resultado de imagen de pc icon" id="109" name="Shape 109"/>
          <p:cNvPicPr preferRelativeResize="0"/>
          <p:nvPr/>
        </p:nvPicPr>
        <p:blipFill rotWithShape="1">
          <a:blip r:embed="rId3">
            <a:alphaModFix/>
          </a:blip>
          <a:srcRect b="16389" l="0" r="0" t="17733"/>
          <a:stretch/>
        </p:blipFill>
        <p:spPr>
          <a:xfrm>
            <a:off x="4061131" y="4831141"/>
            <a:ext cx="1067261" cy="703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migrant boat sketch" id="110" name="Shape 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22085">
            <a:off x="8414327" y="4636870"/>
            <a:ext cx="2245711" cy="13757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11" name="Shape 111"/>
          <p:cNvPicPr preferRelativeResize="0"/>
          <p:nvPr/>
        </p:nvPicPr>
        <p:blipFill rotWithShape="1">
          <a:blip r:embed="rId5">
            <a:alphaModFix/>
          </a:blip>
          <a:srcRect b="14550" l="0" r="0" t="21856"/>
          <a:stretch/>
        </p:blipFill>
        <p:spPr>
          <a:xfrm>
            <a:off x="7995163" y="866693"/>
            <a:ext cx="3254730" cy="1164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todrone.com/wp-content/uploads/2017/03/drone-dji-mavic.jpg" id="112" name="Shape 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072645">
            <a:off x="7396241" y="4142392"/>
            <a:ext cx="877347" cy="482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x="3445233" y="5541818"/>
            <a:ext cx="2299800" cy="1316100"/>
          </a:xfrm>
          <a:prstGeom prst="rect">
            <a:avLst/>
          </a:prstGeom>
          <a:solidFill>
            <a:srgbClr val="FF5F00"/>
          </a:solidFill>
          <a:ln cap="flat" cmpd="sng" w="9525">
            <a:solidFill>
              <a:srgbClr val="EE700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PUERTO</a:t>
            </a:r>
          </a:p>
        </p:txBody>
      </p:sp>
      <p:pic>
        <p:nvPicPr>
          <p:cNvPr descr="Resultado de imagen de sea icon" id="114" name="Shape 114"/>
          <p:cNvPicPr preferRelativeResize="0"/>
          <p:nvPr/>
        </p:nvPicPr>
        <p:blipFill rotWithShape="1">
          <a:blip r:embed="rId7">
            <a:alphaModFix/>
          </a:blip>
          <a:srcRect b="58302" l="0" r="0" t="20296"/>
          <a:stretch/>
        </p:blipFill>
        <p:spPr>
          <a:xfrm>
            <a:off x="4996873" y="5324762"/>
            <a:ext cx="7472218" cy="10437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flipH="1">
            <a:off x="7995055" y="1828800"/>
            <a:ext cx="1315200" cy="3896100"/>
          </a:xfrm>
          <a:prstGeom prst="straightConnector1">
            <a:avLst/>
          </a:prstGeom>
          <a:noFill/>
          <a:ln cap="flat" cmpd="sng" w="9525">
            <a:solidFill>
              <a:srgbClr val="40BA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Shape 116"/>
          <p:cNvCxnSpPr/>
          <p:nvPr/>
        </p:nvCxnSpPr>
        <p:spPr>
          <a:xfrm>
            <a:off x="9310255" y="1828800"/>
            <a:ext cx="1768800" cy="3713100"/>
          </a:xfrm>
          <a:prstGeom prst="straightConnector1">
            <a:avLst/>
          </a:prstGeom>
          <a:noFill/>
          <a:ln cap="flat" cmpd="sng" w="9525">
            <a:solidFill>
              <a:srgbClr val="40BAD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Shape 117"/>
          <p:cNvSpPr/>
          <p:nvPr/>
        </p:nvSpPr>
        <p:spPr>
          <a:xfrm rot="2857029">
            <a:off x="7906281" y="4601722"/>
            <a:ext cx="794415" cy="46697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AB900"/>
          </a:solidFill>
          <a:ln cap="flat" cmpd="sng" w="10775">
            <a:solidFill>
              <a:srgbClr val="B687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relacionada" id="118" name="Shape 1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2680" y="122038"/>
            <a:ext cx="3061466" cy="203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3782680" y="2159305"/>
            <a:ext cx="3052200" cy="480300"/>
          </a:xfrm>
          <a:prstGeom prst="rect">
            <a:avLst/>
          </a:prstGeom>
          <a:solidFill>
            <a:srgbClr val="40BAD2"/>
          </a:solidFill>
          <a:ln cap="flat" cmpd="sng" w="10775">
            <a:solidFill>
              <a:srgbClr val="2E87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36°06'08.0"N     30°28'06.0"E</a:t>
            </a:r>
          </a:p>
        </p:txBody>
      </p:sp>
      <p:sp>
        <p:nvSpPr>
          <p:cNvPr id="120" name="Shape 120"/>
          <p:cNvSpPr/>
          <p:nvPr/>
        </p:nvSpPr>
        <p:spPr>
          <a:xfrm rot="10800000">
            <a:off x="6916382" y="994433"/>
            <a:ext cx="1324200" cy="1036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40BAD2"/>
          </a:solidFill>
          <a:ln cap="flat" cmpd="sng" w="10775">
            <a:solidFill>
              <a:srgbClr val="2E87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 rot="-1134617">
            <a:off x="5317289" y="4632716"/>
            <a:ext cx="2069814" cy="396754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AB900"/>
          </a:solidFill>
          <a:ln cap="flat" cmpd="sng" w="10775">
            <a:solidFill>
              <a:srgbClr val="B687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 rot="5400000">
            <a:off x="3636737" y="3056029"/>
            <a:ext cx="1988100" cy="1275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40BAD2"/>
          </a:solidFill>
          <a:ln cap="flat" cmpd="sng" w="10775">
            <a:solidFill>
              <a:srgbClr val="2E87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/>
              <a:t>Detección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69275" y="864100"/>
            <a:ext cx="7315200" cy="222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ts val="2000"/>
              <a:buChar char="⚫"/>
            </a:pPr>
            <a:r>
              <a:rPr lang="es-ES"/>
              <a:t>Tenemos un web que cuando el script de la </a:t>
            </a:r>
            <a:r>
              <a:rPr lang="es-ES"/>
              <a:t>cámara</a:t>
            </a:r>
            <a:r>
              <a:rPr lang="es-ES"/>
              <a:t> detecta un barco durante un periodo de tiempo </a:t>
            </a:r>
            <a:r>
              <a:rPr lang="es-ES"/>
              <a:t>envía</a:t>
            </a:r>
            <a:r>
              <a:rPr lang="es-ES"/>
              <a:t> una captura con la posición del gps y estos datos son accesibles desde una web.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55600" lvl="0" marL="457200">
              <a:spcBef>
                <a:spcPts val="0"/>
              </a:spcBef>
              <a:buSzPts val="2000"/>
              <a:buChar char="⚫"/>
            </a:pPr>
            <a:r>
              <a:rPr lang="es-ES"/>
              <a:t>openarms-alerts.ml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800" y="3470675"/>
            <a:ext cx="4682425" cy="26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Detección. Aeronaves.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869267" y="864108"/>
            <a:ext cx="7676187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Patrulleros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Tipo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Fying wing autónomo.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Autonomía/Rango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4 horas / 140km 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Equipo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Cámara térmica, cámara estándar, computadores , telemetría y sensores meteorológicos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Coste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5000€ 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Analizadores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Tipo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Multicópteros 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Autonomía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1h / 25km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Equipo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Cámara estándar, computadores, telemetría y altoavoces.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Coste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1000€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Análisis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869275" y="864102"/>
            <a:ext cx="7315200" cy="3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La labor del dron pequeño consistirá en la visualización de la patera y enviará las </a:t>
            </a:r>
            <a:r>
              <a:rPr lang="es-ES"/>
              <a:t>imágenes</a:t>
            </a:r>
            <a:r>
              <a:rPr lang="es-ES"/>
              <a:t> a la tripulación para que ésta pueda evaluar la situación 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A su vez el dron estará equipado con altavoces y mandará mensajes de calma a los refugiados así como instrucciones en varios idiomas para mantenerlos seguros mientras llega el buque de salvamento.</a:t>
            </a:r>
          </a:p>
        </p:txBody>
      </p:sp>
      <p:pic>
        <p:nvPicPr>
          <p:cNvPr descr="http://www.todrone.com/wp-content/uploads/2017/03/drone-dji-mavic.jpg"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788" y="4302625"/>
            <a:ext cx="3186538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751" y="4302627"/>
            <a:ext cx="233362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Maniobra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869275" y="864100"/>
            <a:ext cx="73152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Gracias al dron pequeño se va a poder planear la estrategia de maniobra de antemano teniendo en cuenta: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lang="es-ES"/>
              <a:t>La </a:t>
            </a:r>
            <a:r>
              <a:rPr lang="es-ES"/>
              <a:t>cantidad</a:t>
            </a:r>
            <a:r>
              <a:rPr lang="es-ES"/>
              <a:t> de gente que hay de rescatar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Estado gente, si </a:t>
            </a:r>
            <a:r>
              <a:rPr lang="es-ES"/>
              <a:t>están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 enfermos, heridos, etc.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lang="es-ES"/>
              <a:t>Otros aspectos como la edad o la actitud de los inmigrantes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1450"/>
              </a:spcBef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474" y="3213825"/>
            <a:ext cx="4742025" cy="28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Rescate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869275" y="677475"/>
            <a:ext cx="73152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Durante el rescate lograremos mantener la calma con mensajes que permitan a los refugiados conocer su situación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. Para </a:t>
            </a:r>
            <a:r>
              <a:rPr lang="es-ES"/>
              <a:t>e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sto pondremos señalizaciones el los laterales de l</a:t>
            </a:r>
            <a:r>
              <a:rPr lang="es-ES"/>
              <a:t>as embarcaciones.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Las maniobras que realizarán las zodiacs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  y los barcos más grandes </a:t>
            </a:r>
            <a:r>
              <a:rPr lang="es-ES"/>
              <a:t>tendrán como objetivo estabilizar la patera y lo podrán hacer conociendo la posición de ésta de antemano.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Los buques de mayor </a:t>
            </a:r>
            <a:r>
              <a:rPr lang="es-ES"/>
              <a:t>envergadura</a:t>
            </a:r>
            <a:r>
              <a:rPr lang="es-ES"/>
              <a:t> serán equipados con poleas con mecanismos de no retorno para subir de forma efectiva a la gente al barco.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400" y="3937175"/>
            <a:ext cx="2668275" cy="188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475" y="3937175"/>
            <a:ext cx="2668275" cy="188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2550" y="3885650"/>
            <a:ext cx="2668275" cy="199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Regreso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880950" y="280925"/>
            <a:ext cx="73152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En la cubierta del buque se colocarán tambén señalizaciones explicativas para mantener la calma y que la actitud de los pasajeros sea adecuada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. Ésta señalización podrà ser entendida por cualquier persona.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Se les suministrarà alimento y abrigo durante el viaje.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00" y="2723375"/>
            <a:ext cx="2670750" cy="38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759" y="3178925"/>
            <a:ext cx="3595390" cy="25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